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6858000" cx="12192000"/>
  <p:notesSz cx="6858000" cy="9144000"/>
  <p:embeddedFontLst>
    <p:embeddedFont>
      <p:font typeface="Inter SemiBold"/>
      <p:regular r:id="rId18"/>
      <p:bold r:id="rId19"/>
      <p:italic r:id="rId20"/>
      <p:boldItalic r:id="rId21"/>
    </p:embeddedFont>
    <p:embeddedFont>
      <p:font typeface="Inter Light"/>
      <p:regular r:id="rId22"/>
      <p:bold r:id="rId23"/>
      <p:italic r:id="rId24"/>
      <p:boldItalic r:id="rId25"/>
    </p:embeddedFont>
    <p:embeddedFont>
      <p:font typeface="Inter"/>
      <p:regular r:id="rId26"/>
      <p:bold r:id="rId27"/>
      <p:italic r:id="rId28"/>
      <p:boldItalic r:id="rId29"/>
    </p:embeddedFont>
    <p:embeddedFont>
      <p:font typeface="Merriweather"/>
      <p:regular r:id="rId30"/>
      <p:bold r:id="rId31"/>
      <p:italic r:id="rId32"/>
      <p:boldItalic r:id="rId33"/>
    </p:embeddedFont>
    <p:embeddedFont>
      <p:font typeface="Inter Medium"/>
      <p:regular r:id="rId34"/>
      <p:bold r:id="rId35"/>
      <p:italic r:id="rId36"/>
      <p:boldItalic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InterSemiBold-italic.fntdata"/><Relationship Id="rId22" Type="http://schemas.openxmlformats.org/officeDocument/2006/relationships/font" Target="fonts/InterLight-regular.fntdata"/><Relationship Id="rId21" Type="http://schemas.openxmlformats.org/officeDocument/2006/relationships/font" Target="fonts/InterSemiBold-boldItalic.fntdata"/><Relationship Id="rId24" Type="http://schemas.openxmlformats.org/officeDocument/2006/relationships/font" Target="fonts/InterLight-italic.fntdata"/><Relationship Id="rId23" Type="http://schemas.openxmlformats.org/officeDocument/2006/relationships/font" Target="fonts/InterLight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Inter-regular.fntdata"/><Relationship Id="rId25" Type="http://schemas.openxmlformats.org/officeDocument/2006/relationships/font" Target="fonts/InterLight-boldItalic.fntdata"/><Relationship Id="rId28" Type="http://schemas.openxmlformats.org/officeDocument/2006/relationships/font" Target="fonts/Inter-italic.fntdata"/><Relationship Id="rId27" Type="http://schemas.openxmlformats.org/officeDocument/2006/relationships/font" Target="fonts/Inter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Inter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Merriweather-bold.fntdata"/><Relationship Id="rId30" Type="http://schemas.openxmlformats.org/officeDocument/2006/relationships/font" Target="fonts/Merriweather-regular.fntdata"/><Relationship Id="rId11" Type="http://schemas.openxmlformats.org/officeDocument/2006/relationships/slide" Target="slides/slide6.xml"/><Relationship Id="rId33" Type="http://schemas.openxmlformats.org/officeDocument/2006/relationships/font" Target="fonts/Merriweather-boldItalic.fntdata"/><Relationship Id="rId10" Type="http://schemas.openxmlformats.org/officeDocument/2006/relationships/slide" Target="slides/slide5.xml"/><Relationship Id="rId32" Type="http://schemas.openxmlformats.org/officeDocument/2006/relationships/font" Target="fonts/Merriweather-italic.fntdata"/><Relationship Id="rId13" Type="http://schemas.openxmlformats.org/officeDocument/2006/relationships/slide" Target="slides/slide8.xml"/><Relationship Id="rId35" Type="http://schemas.openxmlformats.org/officeDocument/2006/relationships/font" Target="fonts/InterMedium-bold.fntdata"/><Relationship Id="rId12" Type="http://schemas.openxmlformats.org/officeDocument/2006/relationships/slide" Target="slides/slide7.xml"/><Relationship Id="rId34" Type="http://schemas.openxmlformats.org/officeDocument/2006/relationships/font" Target="fonts/InterMedium-regular.fntdata"/><Relationship Id="rId15" Type="http://schemas.openxmlformats.org/officeDocument/2006/relationships/slide" Target="slides/slide10.xml"/><Relationship Id="rId37" Type="http://schemas.openxmlformats.org/officeDocument/2006/relationships/font" Target="fonts/InterMedium-boldItalic.fntdata"/><Relationship Id="rId14" Type="http://schemas.openxmlformats.org/officeDocument/2006/relationships/slide" Target="slides/slide9.xml"/><Relationship Id="rId36" Type="http://schemas.openxmlformats.org/officeDocument/2006/relationships/font" Target="fonts/InterMedium-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InterSemiBold-bold.fntdata"/><Relationship Id="rId18" Type="http://schemas.openxmlformats.org/officeDocument/2006/relationships/font" Target="fonts/InterSemiBold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3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6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6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7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7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7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Relationship Id="rId4" Type="http://schemas.openxmlformats.org/officeDocument/2006/relationships/image" Target="../media/image3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Relationship Id="rId4" Type="http://schemas.openxmlformats.org/officeDocument/2006/relationships/image" Target="../media/image33.png"/><Relationship Id="rId5" Type="http://schemas.openxmlformats.org/officeDocument/2006/relationships/image" Target="../media/image37.png"/><Relationship Id="rId6" Type="http://schemas.openxmlformats.org/officeDocument/2006/relationships/image" Target="../media/image3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Relationship Id="rId4" Type="http://schemas.openxmlformats.org/officeDocument/2006/relationships/hyperlink" Target="https://github.com/027Sakshi/AI-SKILL-TRANSLATOR" TargetMode="External"/><Relationship Id="rId5" Type="http://schemas.openxmlformats.org/officeDocument/2006/relationships/hyperlink" Target="https://drive.google.com/drive/u/5/folders/12lB6MOl5aQr1jA2M8PtvPr-3c4phZoDS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Relationship Id="rId4" Type="http://schemas.openxmlformats.org/officeDocument/2006/relationships/image" Target="../media/image30.png"/><Relationship Id="rId5" Type="http://schemas.openxmlformats.org/officeDocument/2006/relationships/image" Target="../media/image1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10" Type="http://schemas.openxmlformats.org/officeDocument/2006/relationships/image" Target="../media/image34.png"/><Relationship Id="rId9" Type="http://schemas.openxmlformats.org/officeDocument/2006/relationships/image" Target="../media/image18.png"/><Relationship Id="rId5" Type="http://schemas.openxmlformats.org/officeDocument/2006/relationships/image" Target="../media/image3.png"/><Relationship Id="rId6" Type="http://schemas.openxmlformats.org/officeDocument/2006/relationships/image" Target="../media/image2.png"/><Relationship Id="rId7" Type="http://schemas.openxmlformats.org/officeDocument/2006/relationships/image" Target="../media/image4.png"/><Relationship Id="rId8" Type="http://schemas.openxmlformats.org/officeDocument/2006/relationships/image" Target="../media/image1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Relationship Id="rId4" Type="http://schemas.openxmlformats.org/officeDocument/2006/relationships/image" Target="../media/image21.png"/><Relationship Id="rId5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Relationship Id="rId4" Type="http://schemas.openxmlformats.org/officeDocument/2006/relationships/image" Target="../media/image28.png"/><Relationship Id="rId5" Type="http://schemas.openxmlformats.org/officeDocument/2006/relationships/image" Target="../media/image11.png"/><Relationship Id="rId6" Type="http://schemas.openxmlformats.org/officeDocument/2006/relationships/image" Target="../media/image8.png"/><Relationship Id="rId7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Relationship Id="rId4" Type="http://schemas.openxmlformats.org/officeDocument/2006/relationships/image" Target="../media/image22.png"/><Relationship Id="rId10" Type="http://schemas.openxmlformats.org/officeDocument/2006/relationships/image" Target="../media/image19.png"/><Relationship Id="rId9" Type="http://schemas.openxmlformats.org/officeDocument/2006/relationships/image" Target="../media/image14.png"/><Relationship Id="rId5" Type="http://schemas.openxmlformats.org/officeDocument/2006/relationships/image" Target="../media/image20.png"/><Relationship Id="rId6" Type="http://schemas.openxmlformats.org/officeDocument/2006/relationships/image" Target="../media/image17.png"/><Relationship Id="rId7" Type="http://schemas.openxmlformats.org/officeDocument/2006/relationships/image" Target="../media/image24.png"/><Relationship Id="rId8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Relationship Id="rId4" Type="http://schemas.openxmlformats.org/officeDocument/2006/relationships/image" Target="../media/image30.png"/><Relationship Id="rId5" Type="http://schemas.openxmlformats.org/officeDocument/2006/relationships/image" Target="../media/image2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Relationship Id="rId4" Type="http://schemas.openxmlformats.org/officeDocument/2006/relationships/image" Target="../media/image31.png"/><Relationship Id="rId10" Type="http://schemas.openxmlformats.org/officeDocument/2006/relationships/image" Target="../media/image36.png"/><Relationship Id="rId9" Type="http://schemas.openxmlformats.org/officeDocument/2006/relationships/image" Target="../media/image40.png"/><Relationship Id="rId5" Type="http://schemas.openxmlformats.org/officeDocument/2006/relationships/image" Target="../media/image25.png"/><Relationship Id="rId6" Type="http://schemas.openxmlformats.org/officeDocument/2006/relationships/image" Target="../media/image2.png"/><Relationship Id="rId7" Type="http://schemas.openxmlformats.org/officeDocument/2006/relationships/image" Target="../media/image32.png"/><Relationship Id="rId8" Type="http://schemas.openxmlformats.org/officeDocument/2006/relationships/image" Target="../media/image2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Relationship Id="rId4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84" name="Google Shape;84;p13"/>
          <p:cNvPicPr preferRelativeResize="0"/>
          <p:nvPr/>
        </p:nvPicPr>
        <p:blipFill rotWithShape="1">
          <a:blip r:embed="rId3">
            <a:alphaModFix/>
          </a:blip>
          <a:srcRect b="6809" l="52340" r="-52340" t="-6810"/>
          <a:stretch/>
        </p:blipFill>
        <p:spPr>
          <a:xfrm>
            <a:off x="9535750" y="2073825"/>
            <a:ext cx="5715000" cy="57150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3"/>
          <p:cNvSpPr txBox="1"/>
          <p:nvPr/>
        </p:nvSpPr>
        <p:spPr>
          <a:xfrm>
            <a:off x="4805363" y="576115"/>
            <a:ext cx="25812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F766E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INTERNSHIP FINAL PROJECT</a:t>
            </a:r>
            <a:endParaRPr/>
          </a:p>
        </p:txBody>
      </p:sp>
      <p:sp>
        <p:nvSpPr>
          <p:cNvPr id="86" name="Google Shape;86;p13"/>
          <p:cNvSpPr txBox="1"/>
          <p:nvPr/>
        </p:nvSpPr>
        <p:spPr>
          <a:xfrm>
            <a:off x="2840588" y="1261140"/>
            <a:ext cx="6510900" cy="14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200" u="none" cap="none" strike="noStrike">
                <a:solidFill>
                  <a:srgbClr val="0F172A"/>
                </a:solidFill>
                <a:latin typeface="Merriweather"/>
                <a:ea typeface="Merriweather"/>
                <a:cs typeface="Merriweather"/>
                <a:sym typeface="Merriweather"/>
              </a:rPr>
              <a:t>AI Skill-to-Opportunity</a:t>
            </a:r>
            <a:b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i="0" lang="en-US" sz="4200" u="none" cap="none" strike="noStrike">
                <a:solidFill>
                  <a:srgbClr val="0F172A"/>
                </a:solidFill>
                <a:latin typeface="Merriweather"/>
                <a:ea typeface="Merriweather"/>
                <a:cs typeface="Merriweather"/>
                <a:sym typeface="Merriweather"/>
              </a:rPr>
              <a:t> Translator</a:t>
            </a:r>
            <a:endParaRPr/>
          </a:p>
        </p:txBody>
      </p:sp>
      <p:sp>
        <p:nvSpPr>
          <p:cNvPr id="87" name="Google Shape;87;p13"/>
          <p:cNvSpPr txBox="1"/>
          <p:nvPr/>
        </p:nvSpPr>
        <p:spPr>
          <a:xfrm>
            <a:off x="2285975" y="3027837"/>
            <a:ext cx="7620000" cy="66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50" u="none" cap="none" strike="noStrike">
                <a:solidFill>
                  <a:srgbClr val="64748B"/>
                </a:solidFill>
                <a:latin typeface="Inter Light"/>
                <a:ea typeface="Inter Light"/>
                <a:cs typeface="Inter Light"/>
                <a:sym typeface="Inter Light"/>
              </a:rPr>
              <a:t>An explainable, agent-driven career mapping system utilizing deterministic logic and Generative AI to bridge the skill gap aligned with SDG 8.</a:t>
            </a:r>
            <a:endParaRPr/>
          </a:p>
        </p:txBody>
      </p:sp>
      <p:sp>
        <p:nvSpPr>
          <p:cNvPr id="88" name="Google Shape;88;p13"/>
          <p:cNvSpPr txBox="1"/>
          <p:nvPr/>
        </p:nvSpPr>
        <p:spPr>
          <a:xfrm>
            <a:off x="1918550" y="4389600"/>
            <a:ext cx="8355000" cy="17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595959"/>
                </a:solidFill>
              </a:rPr>
              <a:t>Full Name : Sakshi Giglani</a:t>
            </a:r>
            <a:endParaRPr sz="1800">
              <a:solidFill>
                <a:srgbClr val="595959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595959"/>
                </a:solidFill>
              </a:rPr>
              <a:t>Registered Mail ID : sakshigiglani11@gmail.com</a:t>
            </a:r>
            <a:endParaRPr sz="1800">
              <a:solidFill>
                <a:srgbClr val="595959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595959"/>
                </a:solidFill>
              </a:rPr>
              <a:t>College Name : GLS Universe, Ahmedabad.</a:t>
            </a:r>
            <a:endParaRPr sz="1800">
              <a:solidFill>
                <a:srgbClr val="595959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595959"/>
                </a:solidFill>
              </a:rPr>
              <a:t>Mob No. : </a:t>
            </a:r>
            <a:r>
              <a:rPr lang="en-US" sz="1800">
                <a:solidFill>
                  <a:srgbClr val="595959"/>
                </a:solidFill>
              </a:rPr>
              <a:t>7069052453</a:t>
            </a:r>
            <a:endParaRPr sz="1800">
              <a:solidFill>
                <a:srgbClr val="595959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595959"/>
                </a:solidFill>
              </a:rPr>
              <a:t>IBM SkillsBuild platform mail ID : </a:t>
            </a:r>
            <a:r>
              <a:rPr lang="en-US" sz="1800">
                <a:solidFill>
                  <a:srgbClr val="595959"/>
                </a:solidFill>
              </a:rPr>
              <a:t>sakshigiglani11@gmail.com</a:t>
            </a:r>
            <a:endParaRPr sz="1800"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261" name="Google Shape;261;p22"/>
          <p:cNvPicPr preferRelativeResize="0"/>
          <p:nvPr/>
        </p:nvPicPr>
        <p:blipFill rotWithShape="1">
          <a:blip r:embed="rId3">
            <a:alphaModFix/>
          </a:blip>
          <a:srcRect b="7063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262" name="Google Shape;262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1525" y="3916709"/>
            <a:ext cx="10648950" cy="1691580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22"/>
          <p:cNvSpPr txBox="1"/>
          <p:nvPr/>
        </p:nvSpPr>
        <p:spPr>
          <a:xfrm>
            <a:off x="771525" y="581025"/>
            <a:ext cx="11181397" cy="5048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150" u="none" cap="none" strike="noStrike">
                <a:solidFill>
                  <a:srgbClr val="0F766E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Project Outcomes</a:t>
            </a:r>
            <a:endParaRPr/>
          </a:p>
        </p:txBody>
      </p:sp>
      <p:sp>
        <p:nvSpPr>
          <p:cNvPr id="264" name="Google Shape;264;p22"/>
          <p:cNvSpPr/>
          <p:nvPr/>
        </p:nvSpPr>
        <p:spPr>
          <a:xfrm>
            <a:off x="771525" y="1209675"/>
            <a:ext cx="10648950" cy="19050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5" name="Google Shape;265;p22"/>
          <p:cNvSpPr txBox="1"/>
          <p:nvPr/>
        </p:nvSpPr>
        <p:spPr>
          <a:xfrm>
            <a:off x="1057275" y="4202459"/>
            <a:ext cx="10581322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rgbClr val="0F172A"/>
                </a:solidFill>
                <a:latin typeface="Inter"/>
                <a:ea typeface="Inter"/>
                <a:cs typeface="Inter"/>
                <a:sym typeface="Inter"/>
              </a:rPr>
              <a:t>Future Scalability</a:t>
            </a:r>
            <a:endParaRPr/>
          </a:p>
        </p:txBody>
      </p:sp>
      <p:sp>
        <p:nvSpPr>
          <p:cNvPr id="266" name="Google Shape;266;p22"/>
          <p:cNvSpPr txBox="1"/>
          <p:nvPr/>
        </p:nvSpPr>
        <p:spPr>
          <a:xfrm>
            <a:off x="1057275" y="4602509"/>
            <a:ext cx="10077450" cy="5485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50" u="none" cap="none" strike="noStrik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The modular agent design allows for immediate integration of future features such as </a:t>
            </a:r>
            <a:r>
              <a:rPr b="1" i="0" lang="en-US" sz="1350" u="none" cap="none" strike="noStrik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PDF Resume Parsing</a:t>
            </a:r>
            <a:r>
              <a:rPr b="0" i="0" lang="en-US" sz="1350" u="none" cap="none" strike="noStrik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, </a:t>
            </a:r>
            <a:r>
              <a:rPr b="1" i="0" lang="en-US" sz="1350" u="none" cap="none" strike="noStrik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Real-time Job Market Data APIs</a:t>
            </a:r>
            <a:r>
              <a:rPr b="0" i="0" lang="en-US" sz="1350" u="none" cap="none" strike="noStrik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, and </a:t>
            </a:r>
            <a:r>
              <a:rPr b="1" i="0" lang="en-US" sz="1350" u="none" cap="none" strike="noStrik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University Course Mapping</a:t>
            </a:r>
            <a:r>
              <a:rPr b="0" i="0" lang="en-US" sz="1350" u="none" cap="none" strike="noStrik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.</a:t>
            </a:r>
            <a:endParaRPr/>
          </a:p>
        </p:txBody>
      </p:sp>
      <p:sp>
        <p:nvSpPr>
          <p:cNvPr id="267" name="Google Shape;267;p22"/>
          <p:cNvSpPr txBox="1"/>
          <p:nvPr/>
        </p:nvSpPr>
        <p:spPr>
          <a:xfrm>
            <a:off x="771525" y="2278409"/>
            <a:ext cx="329565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800" u="none" cap="none" strike="noStrike">
                <a:solidFill>
                  <a:srgbClr val="0F766E"/>
                </a:solidFill>
                <a:latin typeface="Merriweather"/>
                <a:ea typeface="Merriweather"/>
                <a:cs typeface="Merriweather"/>
                <a:sym typeface="Merriweather"/>
              </a:rPr>
              <a:t>100%</a:t>
            </a:r>
            <a:endParaRPr/>
          </a:p>
        </p:txBody>
      </p:sp>
      <p:sp>
        <p:nvSpPr>
          <p:cNvPr id="268" name="Google Shape;268;p22"/>
          <p:cNvSpPr txBox="1"/>
          <p:nvPr/>
        </p:nvSpPr>
        <p:spPr>
          <a:xfrm>
            <a:off x="771525" y="3040409"/>
            <a:ext cx="3295650" cy="2000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50" u="none" cap="none" strike="noStrike">
                <a:solidFill>
                  <a:srgbClr val="475569"/>
                </a:solidFill>
                <a:latin typeface="Inter Medium"/>
                <a:ea typeface="Inter Medium"/>
                <a:cs typeface="Inter Medium"/>
                <a:sym typeface="Inter Medium"/>
              </a:rPr>
              <a:t>Logic Explainability</a:t>
            </a:r>
            <a:endParaRPr/>
          </a:p>
        </p:txBody>
      </p:sp>
      <p:sp>
        <p:nvSpPr>
          <p:cNvPr id="269" name="Google Shape;269;p22"/>
          <p:cNvSpPr txBox="1"/>
          <p:nvPr/>
        </p:nvSpPr>
        <p:spPr>
          <a:xfrm>
            <a:off x="4448175" y="2278409"/>
            <a:ext cx="329565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800" u="none" cap="none" strike="noStrike">
                <a:solidFill>
                  <a:srgbClr val="0F766E"/>
                </a:solidFill>
                <a:latin typeface="Merriweather"/>
                <a:ea typeface="Merriweather"/>
                <a:cs typeface="Merriweather"/>
                <a:sym typeface="Merriweather"/>
              </a:rPr>
              <a:t>0</a:t>
            </a:r>
            <a:endParaRPr/>
          </a:p>
        </p:txBody>
      </p:sp>
      <p:sp>
        <p:nvSpPr>
          <p:cNvPr id="270" name="Google Shape;270;p22"/>
          <p:cNvSpPr txBox="1"/>
          <p:nvPr/>
        </p:nvSpPr>
        <p:spPr>
          <a:xfrm>
            <a:off x="4448175" y="3040409"/>
            <a:ext cx="3295650" cy="2000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50" u="none" cap="none" strike="noStrike">
                <a:solidFill>
                  <a:srgbClr val="475569"/>
                </a:solidFill>
                <a:latin typeface="Inter Medium"/>
                <a:ea typeface="Inter Medium"/>
                <a:cs typeface="Inter Medium"/>
                <a:sym typeface="Inter Medium"/>
              </a:rPr>
              <a:t>Generative Hallucinations</a:t>
            </a:r>
            <a:endParaRPr/>
          </a:p>
        </p:txBody>
      </p:sp>
      <p:sp>
        <p:nvSpPr>
          <p:cNvPr id="271" name="Google Shape;271;p22"/>
          <p:cNvSpPr txBox="1"/>
          <p:nvPr/>
        </p:nvSpPr>
        <p:spPr>
          <a:xfrm>
            <a:off x="8124825" y="2278409"/>
            <a:ext cx="329565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800" u="none" cap="none" strike="noStrike">
                <a:solidFill>
                  <a:srgbClr val="0F766E"/>
                </a:solidFill>
                <a:latin typeface="Merriweather"/>
                <a:ea typeface="Merriweather"/>
                <a:cs typeface="Merriweather"/>
                <a:sym typeface="Merriweather"/>
              </a:rPr>
              <a:t>3</a:t>
            </a:r>
            <a:endParaRPr/>
          </a:p>
        </p:txBody>
      </p:sp>
      <p:sp>
        <p:nvSpPr>
          <p:cNvPr id="272" name="Google Shape;272;p22"/>
          <p:cNvSpPr txBox="1"/>
          <p:nvPr/>
        </p:nvSpPr>
        <p:spPr>
          <a:xfrm>
            <a:off x="8124825" y="3040409"/>
            <a:ext cx="3295650" cy="4000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50" u="none" cap="none" strike="noStrike">
                <a:solidFill>
                  <a:srgbClr val="475569"/>
                </a:solidFill>
                <a:latin typeface="Inter Medium"/>
                <a:ea typeface="Inter Medium"/>
                <a:cs typeface="Inter Medium"/>
                <a:sym typeface="Inter Medium"/>
              </a:rPr>
              <a:t>Fit Categories (Strong/Partial/Exploratory)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277" name="Google Shape;277;p23"/>
          <p:cNvPicPr preferRelativeResize="0"/>
          <p:nvPr/>
        </p:nvPicPr>
        <p:blipFill rotWithShape="1">
          <a:blip r:embed="rId3">
            <a:alphaModFix/>
          </a:blip>
          <a:srcRect b="689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278" name="Google Shape;278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1525" y="2038350"/>
            <a:ext cx="5038725" cy="381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23"/>
          <p:cNvSpPr txBox="1"/>
          <p:nvPr/>
        </p:nvSpPr>
        <p:spPr>
          <a:xfrm>
            <a:off x="771525" y="581025"/>
            <a:ext cx="11181397" cy="5048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150" u="none" cap="none" strike="noStrike">
                <a:solidFill>
                  <a:srgbClr val="0F766E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Project Context</a:t>
            </a:r>
            <a:endParaRPr/>
          </a:p>
        </p:txBody>
      </p:sp>
      <p:sp>
        <p:nvSpPr>
          <p:cNvPr id="280" name="Google Shape;280;p23"/>
          <p:cNvSpPr/>
          <p:nvPr/>
        </p:nvSpPr>
        <p:spPr>
          <a:xfrm>
            <a:off x="771525" y="1209675"/>
            <a:ext cx="10648950" cy="19050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mage.png" id="281" name="Google Shape;281;p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81050" y="2047875"/>
            <a:ext cx="5019675" cy="3790950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23"/>
          <p:cNvSpPr txBox="1"/>
          <p:nvPr/>
        </p:nvSpPr>
        <p:spPr>
          <a:xfrm>
            <a:off x="6381750" y="1881336"/>
            <a:ext cx="5290661" cy="2190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4" u="none" cap="none" strike="noStrike">
                <a:solidFill>
                  <a:srgbClr val="0F172A"/>
                </a:solidFill>
                <a:latin typeface="Inter"/>
                <a:ea typeface="Inter"/>
                <a:cs typeface="Inter"/>
                <a:sym typeface="Inter"/>
              </a:rPr>
              <a:t>Collaborative Development</a:t>
            </a:r>
            <a:endParaRPr/>
          </a:p>
        </p:txBody>
      </p:sp>
      <p:sp>
        <p:nvSpPr>
          <p:cNvPr id="283" name="Google Shape;283;p23"/>
          <p:cNvSpPr txBox="1"/>
          <p:nvPr/>
        </p:nvSpPr>
        <p:spPr>
          <a:xfrm>
            <a:off x="6381750" y="2271861"/>
            <a:ext cx="5038725" cy="5485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50" u="none" cap="none" strike="noStrik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This project represents a synthesis of modern software engineering practices, including:</a:t>
            </a:r>
            <a:endParaRPr/>
          </a:p>
        </p:txBody>
      </p:sp>
      <p:sp>
        <p:nvSpPr>
          <p:cNvPr id="284" name="Google Shape;284;p23"/>
          <p:cNvSpPr txBox="1"/>
          <p:nvPr/>
        </p:nvSpPr>
        <p:spPr>
          <a:xfrm>
            <a:off x="6610350" y="3010941"/>
            <a:ext cx="4810125" cy="8609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50" u="none" cap="none" strike="noStrike">
                <a:solidFill>
                  <a:srgbClr val="0F172A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Version Control:</a:t>
            </a:r>
            <a:r>
              <a:rPr b="0" i="0" lang="en-US" sz="1350" u="none" cap="none" strike="noStrik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 Structured GitHub repository with professional documentation.</a:t>
            </a:r>
            <a:endParaRPr/>
          </a:p>
        </p:txBody>
      </p:sp>
      <p:sp>
        <p:nvSpPr>
          <p:cNvPr id="285" name="Google Shape;285;p23"/>
          <p:cNvSpPr/>
          <p:nvPr/>
        </p:nvSpPr>
        <p:spPr>
          <a:xfrm>
            <a:off x="6381750" y="3010941"/>
            <a:ext cx="28575" cy="860970"/>
          </a:xfrm>
          <a:prstGeom prst="rect">
            <a:avLst/>
          </a:prstGeom>
          <a:solidFill>
            <a:srgbClr val="CBD5E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6" name="Google Shape;286;p23"/>
          <p:cNvSpPr txBox="1"/>
          <p:nvPr/>
        </p:nvSpPr>
        <p:spPr>
          <a:xfrm>
            <a:off x="6610350" y="4100512"/>
            <a:ext cx="4810125" cy="8609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50" u="none" cap="none" strike="noStrike">
                <a:solidFill>
                  <a:srgbClr val="0F172A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Agile Methodology:</a:t>
            </a:r>
            <a:r>
              <a:rPr b="0" i="0" lang="en-US" sz="1350" u="none" cap="none" strike="noStrik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 Iterative testing and refinement of the skill normalization layer.</a:t>
            </a:r>
            <a:endParaRPr/>
          </a:p>
        </p:txBody>
      </p:sp>
      <p:sp>
        <p:nvSpPr>
          <p:cNvPr id="287" name="Google Shape;287;p23"/>
          <p:cNvSpPr/>
          <p:nvPr/>
        </p:nvSpPr>
        <p:spPr>
          <a:xfrm>
            <a:off x="6381750" y="4100512"/>
            <a:ext cx="28575" cy="860970"/>
          </a:xfrm>
          <a:prstGeom prst="rect">
            <a:avLst/>
          </a:prstGeom>
          <a:solidFill>
            <a:srgbClr val="CBD5E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Google Shape;288;p23"/>
          <p:cNvSpPr txBox="1"/>
          <p:nvPr/>
        </p:nvSpPr>
        <p:spPr>
          <a:xfrm>
            <a:off x="6610350" y="5190083"/>
            <a:ext cx="4810125" cy="586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50" u="none" cap="none" strike="noStrike">
                <a:solidFill>
                  <a:srgbClr val="0F172A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Documentation:</a:t>
            </a:r>
            <a:r>
              <a:rPr b="0" i="0" lang="en-US" sz="1350" u="none" cap="none" strike="noStrik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 Comprehensive concept notes and Lean Canvas models.</a:t>
            </a:r>
            <a:endParaRPr/>
          </a:p>
        </p:txBody>
      </p:sp>
      <p:sp>
        <p:nvSpPr>
          <p:cNvPr id="289" name="Google Shape;289;p23"/>
          <p:cNvSpPr/>
          <p:nvPr/>
        </p:nvSpPr>
        <p:spPr>
          <a:xfrm>
            <a:off x="6381750" y="5190083"/>
            <a:ext cx="28575" cy="586680"/>
          </a:xfrm>
          <a:prstGeom prst="rect">
            <a:avLst/>
          </a:prstGeom>
          <a:solidFill>
            <a:srgbClr val="CBD5E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0" name="Google Shape;290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81050" y="2038350"/>
            <a:ext cx="5019675" cy="40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295" name="Google Shape;295;p24"/>
          <p:cNvPicPr preferRelativeResize="0"/>
          <p:nvPr/>
        </p:nvPicPr>
        <p:blipFill rotWithShape="1">
          <a:blip r:embed="rId3">
            <a:alphaModFix/>
          </a:blip>
          <a:srcRect b="7595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24"/>
          <p:cNvSpPr txBox="1"/>
          <p:nvPr/>
        </p:nvSpPr>
        <p:spPr>
          <a:xfrm>
            <a:off x="4395762" y="1546765"/>
            <a:ext cx="3400500" cy="19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300" u="none" cap="none" strike="noStrike">
                <a:solidFill>
                  <a:srgbClr val="0F766E"/>
                </a:solidFill>
                <a:latin typeface="Merriweather"/>
                <a:ea typeface="Merriweather"/>
                <a:cs typeface="Merriweather"/>
                <a:sym typeface="Merriweather"/>
              </a:rPr>
              <a:t>Thank You</a:t>
            </a:r>
            <a:endParaRPr sz="2900"/>
          </a:p>
        </p:txBody>
      </p:sp>
      <p:sp>
        <p:nvSpPr>
          <p:cNvPr id="297" name="Google Shape;297;p24"/>
          <p:cNvSpPr txBox="1"/>
          <p:nvPr/>
        </p:nvSpPr>
        <p:spPr>
          <a:xfrm>
            <a:off x="3537601" y="3854575"/>
            <a:ext cx="51168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5994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300" u="none" cap="none" strike="noStrike">
                <a:solidFill>
                  <a:srgbClr val="64748B"/>
                </a:solidFill>
                <a:latin typeface="Inter"/>
                <a:ea typeface="Inter"/>
                <a:cs typeface="Inter"/>
                <a:sym typeface="Inter"/>
              </a:rPr>
              <a:t>Questions &amp; Discussion</a:t>
            </a:r>
            <a:endParaRPr sz="2900"/>
          </a:p>
        </p:txBody>
      </p:sp>
      <p:sp>
        <p:nvSpPr>
          <p:cNvPr id="298" name="Google Shape;298;p24"/>
          <p:cNvSpPr txBox="1"/>
          <p:nvPr/>
        </p:nvSpPr>
        <p:spPr>
          <a:xfrm>
            <a:off x="1299000" y="5228650"/>
            <a:ext cx="100131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Github: </a:t>
            </a:r>
            <a:r>
              <a:rPr lang="en-US" sz="21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https://github.com/027Sakshi/AI-SKILL-TRANSLATOR</a:t>
            </a:r>
            <a:r>
              <a:rPr lang="en-US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Drive: </a:t>
            </a:r>
            <a:r>
              <a:rPr lang="en-US" sz="21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https://drive.google.com/drive/u/5/folders/12lB6MOl5aQr1jA2M8PtvPr-3c4phZoDS</a:t>
            </a:r>
            <a:r>
              <a:rPr lang="en-US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93" name="Google Shape;93;p14"/>
          <p:cNvPicPr preferRelativeResize="0"/>
          <p:nvPr/>
        </p:nvPicPr>
        <p:blipFill rotWithShape="1">
          <a:blip r:embed="rId3">
            <a:alphaModFix/>
          </a:blip>
          <a:srcRect b="7766" l="0" r="3250" t="0"/>
          <a:stretch/>
        </p:blipFill>
        <p:spPr>
          <a:xfrm>
            <a:off x="0" y="0"/>
            <a:ext cx="11952925" cy="6921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94" name="Google Shape;94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81750" y="2038350"/>
            <a:ext cx="5038725" cy="38100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4"/>
          <p:cNvSpPr txBox="1"/>
          <p:nvPr/>
        </p:nvSpPr>
        <p:spPr>
          <a:xfrm>
            <a:off x="771525" y="181272"/>
            <a:ext cx="11181397" cy="5048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150" u="none" cap="none" strike="noStrike">
                <a:solidFill>
                  <a:srgbClr val="0F766E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Executive Summary</a:t>
            </a:r>
            <a:endParaRPr/>
          </a:p>
        </p:txBody>
      </p:sp>
      <p:sp>
        <p:nvSpPr>
          <p:cNvPr id="96" name="Google Shape;96;p14"/>
          <p:cNvSpPr/>
          <p:nvPr/>
        </p:nvSpPr>
        <p:spPr>
          <a:xfrm>
            <a:off x="771525" y="809922"/>
            <a:ext cx="10648950" cy="19050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14"/>
          <p:cNvSpPr txBox="1"/>
          <p:nvPr/>
        </p:nvSpPr>
        <p:spPr>
          <a:xfrm>
            <a:off x="771525" y="1381422"/>
            <a:ext cx="5038725" cy="1097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50" u="none" cap="none" strike="noStrik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The </a:t>
            </a:r>
            <a:r>
              <a:rPr b="1" i="0" lang="en-US" sz="1350" u="none" cap="none" strike="noStrik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AI Skill-to-Opportunity Translator</a:t>
            </a:r>
            <a:r>
              <a:rPr b="0" i="0" lang="en-US" sz="1350" u="none" cap="none" strike="noStrik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 is an applied AI system designed to democratize career guidance. Unlike traditional "black-box" recommenders, this system prioritizes transparency and explainability.</a:t>
            </a:r>
            <a:endParaRPr/>
          </a:p>
        </p:txBody>
      </p:sp>
      <p:sp>
        <p:nvSpPr>
          <p:cNvPr id="98" name="Google Shape;98;p14"/>
          <p:cNvSpPr txBox="1"/>
          <p:nvPr/>
        </p:nvSpPr>
        <p:spPr>
          <a:xfrm>
            <a:off x="771525" y="2669083"/>
            <a:ext cx="5038725" cy="5485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50" u="none" cap="none" strike="noStrik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By accepting unstructured text input, the system leverages a modular, agent-based pipeline to:</a:t>
            </a:r>
            <a:endParaRPr/>
          </a:p>
        </p:txBody>
      </p:sp>
      <p:pic>
        <p:nvPicPr>
          <p:cNvPr descr="image.png" id="99" name="Google Shape;99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91275" y="2047875"/>
            <a:ext cx="5019675" cy="379095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4"/>
          <p:cNvSpPr txBox="1"/>
          <p:nvPr/>
        </p:nvSpPr>
        <p:spPr>
          <a:xfrm>
            <a:off x="1000125" y="3408164"/>
            <a:ext cx="4810125" cy="8609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50" u="none" cap="none" strike="noStrike">
                <a:solidFill>
                  <a:srgbClr val="0F172A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Normalize:</a:t>
            </a:r>
            <a:r>
              <a:rPr b="0" i="0" lang="en-US" sz="1350" u="none" cap="none" strike="noStrik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 Convert diverse skill descriptions into industry-standard taxonomy.</a:t>
            </a:r>
            <a:endParaRPr/>
          </a:p>
        </p:txBody>
      </p:sp>
      <p:sp>
        <p:nvSpPr>
          <p:cNvPr id="101" name="Google Shape;101;p14"/>
          <p:cNvSpPr/>
          <p:nvPr/>
        </p:nvSpPr>
        <p:spPr>
          <a:xfrm>
            <a:off x="771525" y="3408164"/>
            <a:ext cx="28575" cy="860970"/>
          </a:xfrm>
          <a:prstGeom prst="rect">
            <a:avLst/>
          </a:prstGeom>
          <a:solidFill>
            <a:srgbClr val="CBD5E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14"/>
          <p:cNvSpPr txBox="1"/>
          <p:nvPr/>
        </p:nvSpPr>
        <p:spPr>
          <a:xfrm>
            <a:off x="1000125" y="4497734"/>
            <a:ext cx="4810125" cy="8609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50" u="none" cap="none" strike="noStrike">
                <a:solidFill>
                  <a:srgbClr val="0F172A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Map:</a:t>
            </a:r>
            <a:r>
              <a:rPr b="0" i="0" lang="en-US" sz="1350" u="none" cap="none" strike="noStrik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 Correlate user competencies with real-world job role requirements.</a:t>
            </a:r>
            <a:endParaRPr/>
          </a:p>
        </p:txBody>
      </p:sp>
      <p:sp>
        <p:nvSpPr>
          <p:cNvPr id="103" name="Google Shape;103;p14"/>
          <p:cNvSpPr/>
          <p:nvPr/>
        </p:nvSpPr>
        <p:spPr>
          <a:xfrm>
            <a:off x="771525" y="4497734"/>
            <a:ext cx="28575" cy="860970"/>
          </a:xfrm>
          <a:prstGeom prst="rect">
            <a:avLst/>
          </a:prstGeom>
          <a:solidFill>
            <a:srgbClr val="CBD5E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14"/>
          <p:cNvSpPr txBox="1"/>
          <p:nvPr/>
        </p:nvSpPr>
        <p:spPr>
          <a:xfrm>
            <a:off x="1000125" y="5587305"/>
            <a:ext cx="4810125" cy="8609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50" u="none" cap="none" strike="noStrike">
                <a:solidFill>
                  <a:srgbClr val="0F172A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Explain:</a:t>
            </a:r>
            <a:r>
              <a:rPr b="0" i="0" lang="en-US" sz="1350" u="none" cap="none" strike="noStrik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 Provide generative AI-driven context for every recommendation without hallucinating the core logic.</a:t>
            </a:r>
            <a:endParaRPr/>
          </a:p>
        </p:txBody>
      </p:sp>
      <p:sp>
        <p:nvSpPr>
          <p:cNvPr id="105" name="Google Shape;105;p14"/>
          <p:cNvSpPr/>
          <p:nvPr/>
        </p:nvSpPr>
        <p:spPr>
          <a:xfrm>
            <a:off x="771525" y="5587305"/>
            <a:ext cx="28575" cy="860970"/>
          </a:xfrm>
          <a:prstGeom prst="rect">
            <a:avLst/>
          </a:prstGeom>
          <a:solidFill>
            <a:srgbClr val="CBD5E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110" name="Google Shape;110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1525" y="2490787"/>
            <a:ext cx="3359199" cy="29051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111" name="Google Shape;111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16474" y="2490787"/>
            <a:ext cx="3359199" cy="29051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112" name="Google Shape;112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061424" y="2490787"/>
            <a:ext cx="3359199" cy="2905125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5"/>
          <p:cNvSpPr txBox="1"/>
          <p:nvPr/>
        </p:nvSpPr>
        <p:spPr>
          <a:xfrm>
            <a:off x="771525" y="581025"/>
            <a:ext cx="11181397" cy="5048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150" u="none" cap="none" strike="noStrike">
                <a:solidFill>
                  <a:srgbClr val="0F766E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Problem Statement &amp; Motivation</a:t>
            </a:r>
            <a:endParaRPr/>
          </a:p>
        </p:txBody>
      </p:sp>
      <p:sp>
        <p:nvSpPr>
          <p:cNvPr id="114" name="Google Shape;114;p15"/>
          <p:cNvSpPr/>
          <p:nvPr/>
        </p:nvSpPr>
        <p:spPr>
          <a:xfrm>
            <a:off x="771525" y="1209675"/>
            <a:ext cx="10648950" cy="19050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mage.png" id="115" name="Google Shape;115;p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85850" y="2805112"/>
            <a:ext cx="533400" cy="600075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5"/>
          <p:cNvSpPr txBox="1"/>
          <p:nvPr/>
        </p:nvSpPr>
        <p:spPr>
          <a:xfrm>
            <a:off x="1085850" y="3595687"/>
            <a:ext cx="2430303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1E293B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The "Black Box" Dilemma</a:t>
            </a:r>
            <a:endParaRPr/>
          </a:p>
        </p:txBody>
      </p:sp>
      <p:sp>
        <p:nvSpPr>
          <p:cNvPr id="117" name="Google Shape;117;p15"/>
          <p:cNvSpPr txBox="1"/>
          <p:nvPr/>
        </p:nvSpPr>
        <p:spPr>
          <a:xfrm>
            <a:off x="1085850" y="3938587"/>
            <a:ext cx="2730549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25" u="none" cap="none" strike="noStrike">
                <a:solidFill>
                  <a:srgbClr val="64748B"/>
                </a:solidFill>
                <a:latin typeface="Inter"/>
                <a:ea typeface="Inter"/>
                <a:cs typeface="Inter"/>
                <a:sym typeface="Inter"/>
              </a:rPr>
              <a:t>Existing career platforms often rely on opaque predictions. Users receive recommendations without understanding the rationale, leading to low trust and poor adoption.</a:t>
            </a:r>
            <a:endParaRPr/>
          </a:p>
        </p:txBody>
      </p:sp>
      <p:pic>
        <p:nvPicPr>
          <p:cNvPr descr="image.png" id="118" name="Google Shape;118;p1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30799" y="2805112"/>
            <a:ext cx="609600" cy="600075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5"/>
          <p:cNvSpPr txBox="1"/>
          <p:nvPr/>
        </p:nvSpPr>
        <p:spPr>
          <a:xfrm>
            <a:off x="4730799" y="3595687"/>
            <a:ext cx="2460307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1E293B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The Skill-Role Disconnect</a:t>
            </a:r>
            <a:endParaRPr/>
          </a:p>
        </p:txBody>
      </p:sp>
      <p:sp>
        <p:nvSpPr>
          <p:cNvPr id="120" name="Google Shape;120;p15"/>
          <p:cNvSpPr txBox="1"/>
          <p:nvPr/>
        </p:nvSpPr>
        <p:spPr>
          <a:xfrm>
            <a:off x="4730799" y="3938587"/>
            <a:ext cx="2730549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25" u="none" cap="none" strike="noStrike">
                <a:solidFill>
                  <a:srgbClr val="64748B"/>
                </a:solidFill>
                <a:latin typeface="Inter"/>
                <a:ea typeface="Inter"/>
                <a:cs typeface="Inter"/>
                <a:sym typeface="Inter"/>
              </a:rPr>
              <a:t>Students often possess relevant technical skills (e.g., specific libraries or frameworks) but fail to understand how these translate to industry-standard job titles.</a:t>
            </a:r>
            <a:endParaRPr/>
          </a:p>
        </p:txBody>
      </p:sp>
      <p:pic>
        <p:nvPicPr>
          <p:cNvPr descr="image.png" id="121" name="Google Shape;121;p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375749" y="2805112"/>
            <a:ext cx="457200" cy="600075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5"/>
          <p:cNvSpPr txBox="1"/>
          <p:nvPr/>
        </p:nvSpPr>
        <p:spPr>
          <a:xfrm>
            <a:off x="8375749" y="3595687"/>
            <a:ext cx="2550318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1E293B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Static Keyword Limitations</a:t>
            </a:r>
            <a:endParaRPr/>
          </a:p>
        </p:txBody>
      </p:sp>
      <p:sp>
        <p:nvSpPr>
          <p:cNvPr id="123" name="Google Shape;123;p15"/>
          <p:cNvSpPr txBox="1"/>
          <p:nvPr/>
        </p:nvSpPr>
        <p:spPr>
          <a:xfrm>
            <a:off x="8375749" y="3938587"/>
            <a:ext cx="2730549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25" u="none" cap="none" strike="noStrike">
                <a:solidFill>
                  <a:srgbClr val="64748B"/>
                </a:solidFill>
                <a:latin typeface="Inter"/>
                <a:ea typeface="Inter"/>
                <a:cs typeface="Inter"/>
                <a:sym typeface="Inter"/>
              </a:rPr>
              <a:t>Traditional resume parsers rely on rigid keyword matching, failing to recognize skill aliases (e.g., "ReactJS" vs. "React") or nuances in proficiency.</a:t>
            </a:r>
            <a:endParaRPr/>
          </a:p>
        </p:txBody>
      </p:sp>
      <p:pic>
        <p:nvPicPr>
          <p:cNvPr descr="image.png" id="124" name="Google Shape;124;p1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200150" y="2947987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125" name="Google Shape;125;p1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845099" y="2947987"/>
            <a:ext cx="3810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126" name="Google Shape;126;p15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8490049" y="2947987"/>
            <a:ext cx="228600" cy="30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131" name="Google Shape;131;p16"/>
          <p:cNvPicPr preferRelativeResize="0"/>
          <p:nvPr/>
        </p:nvPicPr>
        <p:blipFill rotWithShape="1">
          <a:blip r:embed="rId3">
            <a:alphaModFix/>
          </a:blip>
          <a:srcRect b="7587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16"/>
          <p:cNvSpPr txBox="1"/>
          <p:nvPr/>
        </p:nvSpPr>
        <p:spPr>
          <a:xfrm>
            <a:off x="771525" y="581025"/>
            <a:ext cx="11181397" cy="5048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150" u="none" cap="none" strike="noStrike">
                <a:solidFill>
                  <a:srgbClr val="0F766E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Strategic Alignment</a:t>
            </a:r>
            <a:endParaRPr/>
          </a:p>
        </p:txBody>
      </p:sp>
      <p:sp>
        <p:nvSpPr>
          <p:cNvPr id="133" name="Google Shape;133;p16"/>
          <p:cNvSpPr/>
          <p:nvPr/>
        </p:nvSpPr>
        <p:spPr>
          <a:xfrm>
            <a:off x="771525" y="1209675"/>
            <a:ext cx="10648950" cy="19050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mage.png" id="134" name="Google Shape;134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05112" y="3848100"/>
            <a:ext cx="971550" cy="190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6"/>
          <p:cNvSpPr txBox="1"/>
          <p:nvPr/>
        </p:nvSpPr>
        <p:spPr>
          <a:xfrm>
            <a:off x="6381750" y="1615529"/>
            <a:ext cx="5290661" cy="2190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4" u="none" cap="none" strike="noStrike">
                <a:solidFill>
                  <a:srgbClr val="0F172A"/>
                </a:solidFill>
                <a:latin typeface="Inter"/>
                <a:ea typeface="Inter"/>
                <a:cs typeface="Inter"/>
                <a:sym typeface="Inter"/>
              </a:rPr>
              <a:t>Sustainable Development Goal 8</a:t>
            </a:r>
            <a:endParaRPr/>
          </a:p>
        </p:txBody>
      </p:sp>
      <p:sp>
        <p:nvSpPr>
          <p:cNvPr id="136" name="Google Shape;136;p16"/>
          <p:cNvSpPr txBox="1"/>
          <p:nvPr/>
        </p:nvSpPr>
        <p:spPr>
          <a:xfrm>
            <a:off x="6381750" y="1834604"/>
            <a:ext cx="5290661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64748B"/>
                </a:solidFill>
                <a:latin typeface="Inter"/>
                <a:ea typeface="Inter"/>
                <a:cs typeface="Inter"/>
                <a:sym typeface="Inter"/>
              </a:rPr>
              <a:t>Decent Work and Economic Growth</a:t>
            </a:r>
            <a:endParaRPr/>
          </a:p>
        </p:txBody>
      </p:sp>
      <p:sp>
        <p:nvSpPr>
          <p:cNvPr id="137" name="Google Shape;137;p16"/>
          <p:cNvSpPr txBox="1"/>
          <p:nvPr/>
        </p:nvSpPr>
        <p:spPr>
          <a:xfrm>
            <a:off x="6381750" y="2215604"/>
            <a:ext cx="5038725" cy="8228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50" u="none" cap="none" strike="noStrik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This project is explicitly aligned with </a:t>
            </a:r>
            <a:r>
              <a:rPr b="1" i="0" lang="en-US" sz="1350" u="none" cap="none" strike="noStrik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Target 8.6</a:t>
            </a:r>
            <a:r>
              <a:rPr b="0" i="0" lang="en-US" sz="1350" u="none" cap="none" strike="noStrik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: Substantially reduce the proportion of youth not in employment, education, or training.</a:t>
            </a:r>
            <a:endParaRPr/>
          </a:p>
        </p:txBody>
      </p:sp>
      <p:sp>
        <p:nvSpPr>
          <p:cNvPr id="138" name="Google Shape;138;p16"/>
          <p:cNvSpPr txBox="1"/>
          <p:nvPr/>
        </p:nvSpPr>
        <p:spPr>
          <a:xfrm>
            <a:off x="6610350" y="3276600"/>
            <a:ext cx="4810125" cy="8609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50" u="none" cap="none" strike="noStrike">
                <a:solidFill>
                  <a:srgbClr val="0F172A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Employability Awareness:</a:t>
            </a:r>
            <a:r>
              <a:rPr b="0" i="0" lang="en-US" sz="1350" u="none" cap="none" strike="noStrik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 Bridging the information asymmetry between academic curricula and industry needs.</a:t>
            </a:r>
            <a:endParaRPr/>
          </a:p>
        </p:txBody>
      </p:sp>
      <p:sp>
        <p:nvSpPr>
          <p:cNvPr id="139" name="Google Shape;139;p16"/>
          <p:cNvSpPr/>
          <p:nvPr/>
        </p:nvSpPr>
        <p:spPr>
          <a:xfrm>
            <a:off x="6381750" y="3276600"/>
            <a:ext cx="28575" cy="860970"/>
          </a:xfrm>
          <a:prstGeom prst="rect">
            <a:avLst/>
          </a:prstGeom>
          <a:solidFill>
            <a:srgbClr val="CBD5E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16"/>
          <p:cNvSpPr txBox="1"/>
          <p:nvPr/>
        </p:nvSpPr>
        <p:spPr>
          <a:xfrm>
            <a:off x="6610350" y="4366170"/>
            <a:ext cx="4810125" cy="8609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50" u="none" cap="none" strike="noStrike">
                <a:solidFill>
                  <a:srgbClr val="0F172A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Transparent Access:</a:t>
            </a:r>
            <a:r>
              <a:rPr b="0" i="0" lang="en-US" sz="1350" u="none" cap="none" strike="noStrik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 Providing high-quality career mapping tools accessible to anyone with an internet connection.</a:t>
            </a:r>
            <a:endParaRPr/>
          </a:p>
        </p:txBody>
      </p:sp>
      <p:sp>
        <p:nvSpPr>
          <p:cNvPr id="141" name="Google Shape;141;p16"/>
          <p:cNvSpPr/>
          <p:nvPr/>
        </p:nvSpPr>
        <p:spPr>
          <a:xfrm>
            <a:off x="6381750" y="4366170"/>
            <a:ext cx="28575" cy="860970"/>
          </a:xfrm>
          <a:prstGeom prst="rect">
            <a:avLst/>
          </a:prstGeom>
          <a:solidFill>
            <a:srgbClr val="CBD5E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p16"/>
          <p:cNvSpPr txBox="1"/>
          <p:nvPr/>
        </p:nvSpPr>
        <p:spPr>
          <a:xfrm>
            <a:off x="6610350" y="5455741"/>
            <a:ext cx="4810125" cy="586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50" u="none" cap="none" strike="noStrike">
                <a:solidFill>
                  <a:srgbClr val="0F172A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Informed Decision Making:</a:t>
            </a:r>
            <a:r>
              <a:rPr b="0" i="0" lang="en-US" sz="1350" u="none" cap="none" strike="noStrik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 Empowering users to identify and close specific skill gaps.</a:t>
            </a:r>
            <a:endParaRPr/>
          </a:p>
        </p:txBody>
      </p:sp>
      <p:sp>
        <p:nvSpPr>
          <p:cNvPr id="143" name="Google Shape;143;p16"/>
          <p:cNvSpPr/>
          <p:nvPr/>
        </p:nvSpPr>
        <p:spPr>
          <a:xfrm>
            <a:off x="6381750" y="5455741"/>
            <a:ext cx="28575" cy="586680"/>
          </a:xfrm>
          <a:prstGeom prst="rect">
            <a:avLst/>
          </a:prstGeom>
          <a:solidFill>
            <a:srgbClr val="CBD5E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4" name="Google Shape;144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9325" y="1615526"/>
            <a:ext cx="4944549" cy="4944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149" name="Google Shape;149;p17"/>
          <p:cNvPicPr preferRelativeResize="0"/>
          <p:nvPr/>
        </p:nvPicPr>
        <p:blipFill rotWithShape="1">
          <a:blip r:embed="rId3">
            <a:alphaModFix/>
          </a:blip>
          <a:srcRect b="6699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150" name="Google Shape;150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1525" y="1609725"/>
            <a:ext cx="5038725" cy="403487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151" name="Google Shape;151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81750" y="1609725"/>
            <a:ext cx="5038725" cy="4034879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17"/>
          <p:cNvSpPr txBox="1"/>
          <p:nvPr/>
        </p:nvSpPr>
        <p:spPr>
          <a:xfrm>
            <a:off x="771525" y="581025"/>
            <a:ext cx="11181397" cy="5048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150" u="none" cap="none" strike="noStrike">
                <a:solidFill>
                  <a:srgbClr val="0F766E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High-Level System Architecture</a:t>
            </a:r>
            <a:endParaRPr/>
          </a:p>
        </p:txBody>
      </p:sp>
      <p:sp>
        <p:nvSpPr>
          <p:cNvPr id="153" name="Google Shape;153;p17"/>
          <p:cNvSpPr/>
          <p:nvPr/>
        </p:nvSpPr>
        <p:spPr>
          <a:xfrm>
            <a:off x="771525" y="1209675"/>
            <a:ext cx="10648950" cy="19050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p17"/>
          <p:cNvSpPr txBox="1"/>
          <p:nvPr/>
        </p:nvSpPr>
        <p:spPr>
          <a:xfrm>
            <a:off x="771525" y="5930354"/>
            <a:ext cx="10648950" cy="2132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599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50" u="none" cap="none" strike="noStrike">
                <a:solidFill>
                  <a:srgbClr val="94A3B8"/>
                </a:solidFill>
                <a:latin typeface="Inter"/>
                <a:ea typeface="Inter"/>
                <a:cs typeface="Inter"/>
                <a:sym typeface="Inter"/>
              </a:rPr>
              <a:t>* This hybrid approach eliminates AI hallucinations in critical decision-making steps.</a:t>
            </a:r>
            <a:endParaRPr/>
          </a:p>
        </p:txBody>
      </p:sp>
      <p:sp>
        <p:nvSpPr>
          <p:cNvPr id="155" name="Google Shape;155;p17"/>
          <p:cNvSpPr txBox="1"/>
          <p:nvPr/>
        </p:nvSpPr>
        <p:spPr>
          <a:xfrm>
            <a:off x="1114425" y="1924050"/>
            <a:ext cx="2100262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38125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1E293B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Deterministic Core</a:t>
            </a:r>
            <a:endParaRPr/>
          </a:p>
        </p:txBody>
      </p:sp>
      <p:sp>
        <p:nvSpPr>
          <p:cNvPr id="156" name="Google Shape;156;p17"/>
          <p:cNvSpPr txBox="1"/>
          <p:nvPr/>
        </p:nvSpPr>
        <p:spPr>
          <a:xfrm>
            <a:off x="1114425" y="2409825"/>
            <a:ext cx="401955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25" u="none" cap="none" strike="noStrike">
                <a:solidFill>
                  <a:srgbClr val="64748B"/>
                </a:solidFill>
                <a:latin typeface="Inter"/>
                <a:ea typeface="Inter"/>
                <a:cs typeface="Inter"/>
                <a:sym typeface="Inter"/>
              </a:rPr>
              <a:t>The logic engine responsible for accurate data processing.</a:t>
            </a:r>
            <a:endParaRPr/>
          </a:p>
        </p:txBody>
      </p:sp>
      <p:sp>
        <p:nvSpPr>
          <p:cNvPr id="157" name="Google Shape;157;p17"/>
          <p:cNvSpPr txBox="1"/>
          <p:nvPr/>
        </p:nvSpPr>
        <p:spPr>
          <a:xfrm>
            <a:off x="6724650" y="1924050"/>
            <a:ext cx="3080385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19075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1E293B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Generative Explanation Layer</a:t>
            </a:r>
            <a:endParaRPr/>
          </a:p>
        </p:txBody>
      </p:sp>
      <p:sp>
        <p:nvSpPr>
          <p:cNvPr id="158" name="Google Shape;158;p17"/>
          <p:cNvSpPr txBox="1"/>
          <p:nvPr/>
        </p:nvSpPr>
        <p:spPr>
          <a:xfrm>
            <a:off x="6724650" y="2409825"/>
            <a:ext cx="40005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25" u="none" cap="none" strike="noStrike">
                <a:solidFill>
                  <a:srgbClr val="64748B"/>
                </a:solidFill>
                <a:latin typeface="Inter"/>
                <a:ea typeface="Inter"/>
                <a:cs typeface="Inter"/>
                <a:sym typeface="Inter"/>
              </a:rPr>
              <a:t>The synthesis engine responsible for user communication.</a:t>
            </a:r>
            <a:endParaRPr/>
          </a:p>
        </p:txBody>
      </p:sp>
      <p:pic>
        <p:nvPicPr>
          <p:cNvPr descr="image.png" id="159" name="Google Shape;159;p1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14425" y="1943100"/>
            <a:ext cx="238125" cy="190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17"/>
          <p:cNvSpPr txBox="1"/>
          <p:nvPr/>
        </p:nvSpPr>
        <p:spPr>
          <a:xfrm>
            <a:off x="1343025" y="2781300"/>
            <a:ext cx="3857625" cy="586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50" u="none" cap="none" strike="noStrike">
                <a:solidFill>
                  <a:srgbClr val="0F172A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Normalization Layer:</a:t>
            </a:r>
            <a:r>
              <a:rPr b="0" i="0" lang="en-US" sz="1350" u="none" cap="none" strike="noStrik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 Maps aliases to canonical forms.</a:t>
            </a:r>
            <a:endParaRPr/>
          </a:p>
        </p:txBody>
      </p:sp>
      <p:sp>
        <p:nvSpPr>
          <p:cNvPr id="161" name="Google Shape;161;p17"/>
          <p:cNvSpPr/>
          <p:nvPr/>
        </p:nvSpPr>
        <p:spPr>
          <a:xfrm>
            <a:off x="1114425" y="2781300"/>
            <a:ext cx="28575" cy="586680"/>
          </a:xfrm>
          <a:prstGeom prst="rect">
            <a:avLst/>
          </a:prstGeom>
          <a:solidFill>
            <a:srgbClr val="CBD5E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17"/>
          <p:cNvSpPr txBox="1"/>
          <p:nvPr/>
        </p:nvSpPr>
        <p:spPr>
          <a:xfrm>
            <a:off x="1343025" y="3596580"/>
            <a:ext cx="3857625" cy="586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50" u="none" cap="none" strike="noStrike">
                <a:solidFill>
                  <a:srgbClr val="0F172A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Role Mapping Agent:</a:t>
            </a:r>
            <a:r>
              <a:rPr b="0" i="0" lang="en-US" sz="1350" u="none" cap="none" strike="noStrik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 Uses predefined, validated ontologies.</a:t>
            </a:r>
            <a:endParaRPr/>
          </a:p>
        </p:txBody>
      </p:sp>
      <p:sp>
        <p:nvSpPr>
          <p:cNvPr id="163" name="Google Shape;163;p17"/>
          <p:cNvSpPr/>
          <p:nvPr/>
        </p:nvSpPr>
        <p:spPr>
          <a:xfrm>
            <a:off x="1114425" y="3596580"/>
            <a:ext cx="28575" cy="586680"/>
          </a:xfrm>
          <a:prstGeom prst="rect">
            <a:avLst/>
          </a:prstGeom>
          <a:solidFill>
            <a:srgbClr val="CBD5E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17"/>
          <p:cNvSpPr txBox="1"/>
          <p:nvPr/>
        </p:nvSpPr>
        <p:spPr>
          <a:xfrm>
            <a:off x="1343025" y="4411860"/>
            <a:ext cx="3857625" cy="586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50" u="none" cap="none" strike="noStrike">
                <a:solidFill>
                  <a:srgbClr val="0F172A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Scoring Algorithm:</a:t>
            </a:r>
            <a:r>
              <a:rPr b="0" i="0" lang="en-US" sz="1350" u="none" cap="none" strike="noStrik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 Calculates fit based on weighted skill matches.</a:t>
            </a:r>
            <a:endParaRPr/>
          </a:p>
        </p:txBody>
      </p:sp>
      <p:sp>
        <p:nvSpPr>
          <p:cNvPr id="165" name="Google Shape;165;p17"/>
          <p:cNvSpPr/>
          <p:nvPr/>
        </p:nvSpPr>
        <p:spPr>
          <a:xfrm>
            <a:off x="1114425" y="4411860"/>
            <a:ext cx="28575" cy="586680"/>
          </a:xfrm>
          <a:prstGeom prst="rect">
            <a:avLst/>
          </a:prstGeom>
          <a:solidFill>
            <a:srgbClr val="CBD5E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mage.png" id="166" name="Google Shape;166;p1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724650" y="1943100"/>
            <a:ext cx="219075" cy="190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17"/>
          <p:cNvSpPr txBox="1"/>
          <p:nvPr/>
        </p:nvSpPr>
        <p:spPr>
          <a:xfrm>
            <a:off x="6953250" y="2781300"/>
            <a:ext cx="3295650" cy="586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50" u="none" cap="none" strike="noStrike">
                <a:solidFill>
                  <a:srgbClr val="0F172A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Gemini API:</a:t>
            </a:r>
            <a:r>
              <a:rPr b="0" i="0" lang="en-US" sz="1350" u="none" cap="none" strike="noStrik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 Generates natural language summaries.</a:t>
            </a:r>
            <a:endParaRPr/>
          </a:p>
        </p:txBody>
      </p:sp>
      <p:sp>
        <p:nvSpPr>
          <p:cNvPr id="168" name="Google Shape;168;p17"/>
          <p:cNvSpPr/>
          <p:nvPr/>
        </p:nvSpPr>
        <p:spPr>
          <a:xfrm>
            <a:off x="6724650" y="2781300"/>
            <a:ext cx="28575" cy="586680"/>
          </a:xfrm>
          <a:prstGeom prst="rect">
            <a:avLst/>
          </a:prstGeom>
          <a:solidFill>
            <a:srgbClr val="CBD5E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17"/>
          <p:cNvSpPr txBox="1"/>
          <p:nvPr/>
        </p:nvSpPr>
        <p:spPr>
          <a:xfrm>
            <a:off x="6953250" y="3596580"/>
            <a:ext cx="3295650" cy="586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50" u="none" cap="none" strike="noStrike">
                <a:solidFill>
                  <a:srgbClr val="0F172A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Gap Articulation:</a:t>
            </a:r>
            <a:r>
              <a:rPr b="0" i="0" lang="en-US" sz="1350" u="none" cap="none" strike="noStrik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 Explains </a:t>
            </a:r>
            <a:r>
              <a:rPr b="0" i="1" lang="en-US" sz="1350" u="none" cap="none" strike="noStrik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why</a:t>
            </a:r>
            <a:r>
              <a:rPr b="0" i="0" lang="en-US" sz="1350" u="none" cap="none" strike="noStrik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 a specific skill is needed.</a:t>
            </a:r>
            <a:endParaRPr/>
          </a:p>
        </p:txBody>
      </p:sp>
      <p:sp>
        <p:nvSpPr>
          <p:cNvPr id="170" name="Google Shape;170;p17"/>
          <p:cNvSpPr/>
          <p:nvPr/>
        </p:nvSpPr>
        <p:spPr>
          <a:xfrm>
            <a:off x="6724650" y="3596580"/>
            <a:ext cx="28575" cy="586680"/>
          </a:xfrm>
          <a:prstGeom prst="rect">
            <a:avLst/>
          </a:prstGeom>
          <a:solidFill>
            <a:srgbClr val="CBD5E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p17"/>
          <p:cNvSpPr txBox="1"/>
          <p:nvPr/>
        </p:nvSpPr>
        <p:spPr>
          <a:xfrm>
            <a:off x="6953250" y="4411860"/>
            <a:ext cx="3295650" cy="586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50" u="none" cap="none" strike="noStrike">
                <a:solidFill>
                  <a:srgbClr val="0F172A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Contextualization:</a:t>
            </a:r>
            <a:r>
              <a:rPr b="0" i="0" lang="en-US" sz="1350" u="none" cap="none" strike="noStrik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 Translates data points into a narrative.</a:t>
            </a:r>
            <a:endParaRPr/>
          </a:p>
        </p:txBody>
      </p:sp>
      <p:sp>
        <p:nvSpPr>
          <p:cNvPr id="172" name="Google Shape;172;p17"/>
          <p:cNvSpPr/>
          <p:nvPr/>
        </p:nvSpPr>
        <p:spPr>
          <a:xfrm>
            <a:off x="6724650" y="4411860"/>
            <a:ext cx="28575" cy="586680"/>
          </a:xfrm>
          <a:prstGeom prst="rect">
            <a:avLst/>
          </a:prstGeom>
          <a:solidFill>
            <a:srgbClr val="CBD5E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177" name="Google Shape;177;p18"/>
          <p:cNvPicPr preferRelativeResize="0"/>
          <p:nvPr/>
        </p:nvPicPr>
        <p:blipFill rotWithShape="1">
          <a:blip r:embed="rId3">
            <a:alphaModFix/>
          </a:blip>
          <a:srcRect b="6872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178" name="Google Shape;178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66775" y="3226296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179" name="Google Shape;179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600003" y="3226296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180" name="Google Shape;180;p1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333232" y="3226296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181" name="Google Shape;181;p1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066460" y="3226296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182" name="Google Shape;182;p1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71525" y="3226296"/>
            <a:ext cx="2449115" cy="181510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183" name="Google Shape;183;p1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504753" y="3226296"/>
            <a:ext cx="2449115" cy="181510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184" name="Google Shape;184;p18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6237982" y="3226296"/>
            <a:ext cx="2449115" cy="181510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185" name="Google Shape;185;p1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971210" y="3226296"/>
            <a:ext cx="2449115" cy="1815107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18"/>
          <p:cNvSpPr txBox="1"/>
          <p:nvPr/>
        </p:nvSpPr>
        <p:spPr>
          <a:xfrm>
            <a:off x="771525" y="581025"/>
            <a:ext cx="11181397" cy="5048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150" u="none" cap="none" strike="noStrike">
                <a:solidFill>
                  <a:srgbClr val="0F766E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Development Workflow</a:t>
            </a:r>
            <a:endParaRPr/>
          </a:p>
        </p:txBody>
      </p:sp>
      <p:sp>
        <p:nvSpPr>
          <p:cNvPr id="187" name="Google Shape;187;p18"/>
          <p:cNvSpPr/>
          <p:nvPr/>
        </p:nvSpPr>
        <p:spPr>
          <a:xfrm>
            <a:off x="771525" y="1209675"/>
            <a:ext cx="10648950" cy="19050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p18"/>
          <p:cNvSpPr/>
          <p:nvPr/>
        </p:nvSpPr>
        <p:spPr>
          <a:xfrm>
            <a:off x="771525" y="3369171"/>
            <a:ext cx="10648950" cy="19050"/>
          </a:xfrm>
          <a:prstGeom prst="rect">
            <a:avLst/>
          </a:prstGeom>
          <a:solidFill>
            <a:srgbClr val="CBD5E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Google Shape;189;p18"/>
          <p:cNvSpPr txBox="1"/>
          <p:nvPr/>
        </p:nvSpPr>
        <p:spPr>
          <a:xfrm>
            <a:off x="866775" y="3721596"/>
            <a:ext cx="2371546" cy="2000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50" u="none" cap="none" strike="noStrike">
                <a:solidFill>
                  <a:srgbClr val="0F172A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Analysis &amp; Setup</a:t>
            </a:r>
            <a:endParaRPr/>
          </a:p>
        </p:txBody>
      </p:sp>
      <p:sp>
        <p:nvSpPr>
          <p:cNvPr id="190" name="Google Shape;190;p18"/>
          <p:cNvSpPr txBox="1"/>
          <p:nvPr/>
        </p:nvSpPr>
        <p:spPr>
          <a:xfrm>
            <a:off x="866775" y="4054971"/>
            <a:ext cx="2258615" cy="85308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99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50" u="none" cap="none" strike="noStrike">
                <a:solidFill>
                  <a:srgbClr val="64748B"/>
                </a:solidFill>
                <a:latin typeface="Inter"/>
                <a:ea typeface="Inter"/>
                <a:cs typeface="Inter"/>
                <a:sym typeface="Inter"/>
              </a:rPr>
              <a:t>Requirement gathering, SDG alignment, and establishing the Python/FastAPI backend environment.</a:t>
            </a:r>
            <a:endParaRPr/>
          </a:p>
        </p:txBody>
      </p:sp>
      <p:sp>
        <p:nvSpPr>
          <p:cNvPr id="191" name="Google Shape;191;p18"/>
          <p:cNvSpPr txBox="1"/>
          <p:nvPr/>
        </p:nvSpPr>
        <p:spPr>
          <a:xfrm>
            <a:off x="3600003" y="3721596"/>
            <a:ext cx="2371546" cy="2000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50" u="none" cap="none" strike="noStrike">
                <a:solidFill>
                  <a:srgbClr val="0F172A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Agent Development</a:t>
            </a:r>
            <a:endParaRPr/>
          </a:p>
        </p:txBody>
      </p:sp>
      <p:sp>
        <p:nvSpPr>
          <p:cNvPr id="192" name="Google Shape;192;p18"/>
          <p:cNvSpPr txBox="1"/>
          <p:nvPr/>
        </p:nvSpPr>
        <p:spPr>
          <a:xfrm>
            <a:off x="3600003" y="4054971"/>
            <a:ext cx="2258615" cy="6398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99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50" u="none" cap="none" strike="noStrike">
                <a:solidFill>
                  <a:srgbClr val="64748B"/>
                </a:solidFill>
                <a:latin typeface="Inter"/>
                <a:ea typeface="Inter"/>
                <a:cs typeface="Inter"/>
                <a:sym typeface="Inter"/>
              </a:rPr>
              <a:t>Building the Skill Extraction, Normalization, and Role Translation agents using modular logic.</a:t>
            </a:r>
            <a:endParaRPr/>
          </a:p>
        </p:txBody>
      </p:sp>
      <p:sp>
        <p:nvSpPr>
          <p:cNvPr id="193" name="Google Shape;193;p18"/>
          <p:cNvSpPr txBox="1"/>
          <p:nvPr/>
        </p:nvSpPr>
        <p:spPr>
          <a:xfrm>
            <a:off x="6333232" y="3721596"/>
            <a:ext cx="2371546" cy="2000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50" u="none" cap="none" strike="noStrike">
                <a:solidFill>
                  <a:srgbClr val="0F172A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Integration</a:t>
            </a:r>
            <a:endParaRPr/>
          </a:p>
        </p:txBody>
      </p:sp>
      <p:sp>
        <p:nvSpPr>
          <p:cNvPr id="194" name="Google Shape;194;p18"/>
          <p:cNvSpPr txBox="1"/>
          <p:nvPr/>
        </p:nvSpPr>
        <p:spPr>
          <a:xfrm>
            <a:off x="6333232" y="4054971"/>
            <a:ext cx="2258615" cy="6398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99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50" u="none" cap="none" strike="noStrike">
                <a:solidFill>
                  <a:srgbClr val="64748B"/>
                </a:solidFill>
                <a:latin typeface="Inter"/>
                <a:ea typeface="Inter"/>
                <a:cs typeface="Inter"/>
                <a:sym typeface="Inter"/>
              </a:rPr>
              <a:t>Orchestrating agents via LangGraph and integrating the Gemini API for the explanation layer.</a:t>
            </a:r>
            <a:endParaRPr/>
          </a:p>
        </p:txBody>
      </p:sp>
      <p:sp>
        <p:nvSpPr>
          <p:cNvPr id="195" name="Google Shape;195;p18"/>
          <p:cNvSpPr txBox="1"/>
          <p:nvPr/>
        </p:nvSpPr>
        <p:spPr>
          <a:xfrm>
            <a:off x="9066460" y="3721596"/>
            <a:ext cx="2371546" cy="2000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50" u="none" cap="none" strike="noStrike">
                <a:solidFill>
                  <a:srgbClr val="0F172A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Frontend &amp; UI</a:t>
            </a:r>
            <a:endParaRPr/>
          </a:p>
        </p:txBody>
      </p:sp>
      <p:sp>
        <p:nvSpPr>
          <p:cNvPr id="196" name="Google Shape;196;p18"/>
          <p:cNvSpPr txBox="1"/>
          <p:nvPr/>
        </p:nvSpPr>
        <p:spPr>
          <a:xfrm>
            <a:off x="9066460" y="4054971"/>
            <a:ext cx="2258615" cy="6398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99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50" u="none" cap="none" strike="noStrike">
                <a:solidFill>
                  <a:srgbClr val="64748B"/>
                </a:solidFill>
                <a:latin typeface="Inter"/>
                <a:ea typeface="Inter"/>
                <a:cs typeface="Inter"/>
                <a:sym typeface="Inter"/>
              </a:rPr>
              <a:t>Developing the interactive Streamlit interface and implementing PDF/JSON report generation.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201" name="Google Shape;201;p19"/>
          <p:cNvPicPr preferRelativeResize="0"/>
          <p:nvPr/>
        </p:nvPicPr>
        <p:blipFill rotWithShape="1">
          <a:blip r:embed="rId3">
            <a:alphaModFix/>
          </a:blip>
          <a:srcRect b="689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202" name="Google Shape;202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81750" y="2038350"/>
            <a:ext cx="5038725" cy="381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19"/>
          <p:cNvSpPr txBox="1"/>
          <p:nvPr/>
        </p:nvSpPr>
        <p:spPr>
          <a:xfrm>
            <a:off x="771525" y="581025"/>
            <a:ext cx="11181397" cy="5048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150" u="none" cap="none" strike="noStrike">
                <a:solidFill>
                  <a:srgbClr val="0F766E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Key Technical Modules</a:t>
            </a:r>
            <a:endParaRPr/>
          </a:p>
        </p:txBody>
      </p:sp>
      <p:sp>
        <p:nvSpPr>
          <p:cNvPr id="204" name="Google Shape;204;p19"/>
          <p:cNvSpPr/>
          <p:nvPr/>
        </p:nvSpPr>
        <p:spPr>
          <a:xfrm>
            <a:off x="771525" y="1209675"/>
            <a:ext cx="10648950" cy="19050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19"/>
          <p:cNvSpPr txBox="1"/>
          <p:nvPr/>
        </p:nvSpPr>
        <p:spPr>
          <a:xfrm>
            <a:off x="771525" y="1881336"/>
            <a:ext cx="5290661" cy="2190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4" u="none" cap="none" strike="noStrike">
                <a:solidFill>
                  <a:srgbClr val="0F172A"/>
                </a:solidFill>
                <a:latin typeface="Inter"/>
                <a:ea typeface="Inter"/>
                <a:cs typeface="Inter"/>
                <a:sym typeface="Inter"/>
              </a:rPr>
              <a:t>Skill Extraction &amp; Normalization</a:t>
            </a:r>
            <a:endParaRPr/>
          </a:p>
        </p:txBody>
      </p:sp>
      <p:sp>
        <p:nvSpPr>
          <p:cNvPr id="206" name="Google Shape;206;p19"/>
          <p:cNvSpPr txBox="1"/>
          <p:nvPr/>
        </p:nvSpPr>
        <p:spPr>
          <a:xfrm>
            <a:off x="771525" y="2271861"/>
            <a:ext cx="5038725" cy="5485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50" u="none" cap="none" strike="noStrik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Handling unstructured free-text input is a primary challenge. The system employs a multi-step process:</a:t>
            </a:r>
            <a:endParaRPr/>
          </a:p>
        </p:txBody>
      </p:sp>
      <p:pic>
        <p:nvPicPr>
          <p:cNvPr descr="image.png" id="207" name="Google Shape;207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91275" y="2047875"/>
            <a:ext cx="5019675" cy="3790950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19"/>
          <p:cNvSpPr txBox="1"/>
          <p:nvPr/>
        </p:nvSpPr>
        <p:spPr>
          <a:xfrm>
            <a:off x="1000125" y="3010941"/>
            <a:ext cx="4810125" cy="586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50" u="none" cap="none" strike="noStrike">
                <a:solidFill>
                  <a:srgbClr val="0F172A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Tokenization:</a:t>
            </a:r>
            <a:r>
              <a:rPr b="0" i="0" lang="en-US" sz="1350" u="none" cap="none" strike="noStrik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 Breaking down user input into constituent parts.</a:t>
            </a:r>
            <a:endParaRPr/>
          </a:p>
        </p:txBody>
      </p:sp>
      <p:sp>
        <p:nvSpPr>
          <p:cNvPr id="209" name="Google Shape;209;p19"/>
          <p:cNvSpPr/>
          <p:nvPr/>
        </p:nvSpPr>
        <p:spPr>
          <a:xfrm>
            <a:off x="771525" y="3010941"/>
            <a:ext cx="28575" cy="586680"/>
          </a:xfrm>
          <a:prstGeom prst="rect">
            <a:avLst/>
          </a:prstGeom>
          <a:solidFill>
            <a:srgbClr val="CBD5E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" name="Google Shape;210;p19"/>
          <p:cNvSpPr txBox="1"/>
          <p:nvPr/>
        </p:nvSpPr>
        <p:spPr>
          <a:xfrm>
            <a:off x="1000125" y="3826222"/>
            <a:ext cx="4810125" cy="8609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50" u="none" cap="none" strike="noStrike">
                <a:solidFill>
                  <a:srgbClr val="0F172A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Alias Mapping:</a:t>
            </a:r>
            <a:r>
              <a:rPr b="0" i="0" lang="en-US" sz="1350" u="none" cap="none" strike="noStrik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 A dictionary-based approach maps variations (e.g., "cpp", "c++", "C plus plus") to a single canonical ID.</a:t>
            </a:r>
            <a:endParaRPr/>
          </a:p>
        </p:txBody>
      </p:sp>
      <p:sp>
        <p:nvSpPr>
          <p:cNvPr id="211" name="Google Shape;211;p19"/>
          <p:cNvSpPr/>
          <p:nvPr/>
        </p:nvSpPr>
        <p:spPr>
          <a:xfrm>
            <a:off x="771525" y="3826222"/>
            <a:ext cx="28575" cy="860970"/>
          </a:xfrm>
          <a:prstGeom prst="rect">
            <a:avLst/>
          </a:prstGeom>
          <a:solidFill>
            <a:srgbClr val="CBD5E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Google Shape;212;p19"/>
          <p:cNvSpPr txBox="1"/>
          <p:nvPr/>
        </p:nvSpPr>
        <p:spPr>
          <a:xfrm>
            <a:off x="1000125" y="4915792"/>
            <a:ext cx="4810125" cy="8609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50" u="none" cap="none" strike="noStrike">
                <a:solidFill>
                  <a:srgbClr val="0F172A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Noise Reduction:</a:t>
            </a:r>
            <a:r>
              <a:rPr b="0" i="0" lang="en-US" sz="1350" u="none" cap="none" strike="noStrik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 Filtering out non-technical stop words to focus purely on employability signals.</a:t>
            </a:r>
            <a:endParaRPr/>
          </a:p>
        </p:txBody>
      </p:sp>
      <p:sp>
        <p:nvSpPr>
          <p:cNvPr id="213" name="Google Shape;213;p19"/>
          <p:cNvSpPr/>
          <p:nvPr/>
        </p:nvSpPr>
        <p:spPr>
          <a:xfrm>
            <a:off x="771525" y="4915792"/>
            <a:ext cx="28575" cy="860970"/>
          </a:xfrm>
          <a:prstGeom prst="rect">
            <a:avLst/>
          </a:prstGeom>
          <a:solidFill>
            <a:srgbClr val="CBD5E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218" name="Google Shape;218;p20"/>
          <p:cNvPicPr preferRelativeResize="0"/>
          <p:nvPr/>
        </p:nvPicPr>
        <p:blipFill rotWithShape="1">
          <a:blip r:embed="rId3">
            <a:alphaModFix/>
          </a:blip>
          <a:srcRect b="7244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219" name="Google Shape;219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1525" y="2833687"/>
            <a:ext cx="2376487" cy="22193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220" name="Google Shape;220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529012" y="2833687"/>
            <a:ext cx="2376487" cy="22193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221" name="Google Shape;221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86500" y="2833687"/>
            <a:ext cx="2376487" cy="22193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222" name="Google Shape;222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043987" y="2833687"/>
            <a:ext cx="2376487" cy="2219325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20"/>
          <p:cNvSpPr txBox="1"/>
          <p:nvPr/>
        </p:nvSpPr>
        <p:spPr>
          <a:xfrm>
            <a:off x="771525" y="581025"/>
            <a:ext cx="11181397" cy="5048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150" u="none" cap="none" strike="noStrike">
                <a:solidFill>
                  <a:srgbClr val="0F766E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Technology Stack</a:t>
            </a:r>
            <a:endParaRPr/>
          </a:p>
        </p:txBody>
      </p:sp>
      <p:sp>
        <p:nvSpPr>
          <p:cNvPr id="224" name="Google Shape;224;p20"/>
          <p:cNvSpPr/>
          <p:nvPr/>
        </p:nvSpPr>
        <p:spPr>
          <a:xfrm>
            <a:off x="771525" y="1209675"/>
            <a:ext cx="10648950" cy="19050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mage.png" id="225" name="Google Shape;225;p2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712118" y="3148012"/>
            <a:ext cx="495300" cy="600075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20"/>
          <p:cNvSpPr txBox="1"/>
          <p:nvPr/>
        </p:nvSpPr>
        <p:spPr>
          <a:xfrm>
            <a:off x="1619726" y="3938587"/>
            <a:ext cx="680085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1E293B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Python</a:t>
            </a:r>
            <a:endParaRPr/>
          </a:p>
        </p:txBody>
      </p:sp>
      <p:sp>
        <p:nvSpPr>
          <p:cNvPr id="227" name="Google Shape;227;p20"/>
          <p:cNvSpPr txBox="1"/>
          <p:nvPr/>
        </p:nvSpPr>
        <p:spPr>
          <a:xfrm>
            <a:off x="1085850" y="4281487"/>
            <a:ext cx="1747837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25" u="none" cap="none" strike="noStrike">
                <a:solidFill>
                  <a:srgbClr val="64748B"/>
                </a:solidFill>
                <a:latin typeface="Inter"/>
                <a:ea typeface="Inter"/>
                <a:cs typeface="Inter"/>
                <a:sym typeface="Inter"/>
              </a:rPr>
              <a:t>Core Runtime Environment</a:t>
            </a:r>
            <a:endParaRPr/>
          </a:p>
        </p:txBody>
      </p:sp>
      <p:pic>
        <p:nvPicPr>
          <p:cNvPr descr="image.png" id="228" name="Google Shape;228;p2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450556" y="3148012"/>
            <a:ext cx="533400" cy="600075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20"/>
          <p:cNvSpPr txBox="1"/>
          <p:nvPr/>
        </p:nvSpPr>
        <p:spPr>
          <a:xfrm>
            <a:off x="4342209" y="3938587"/>
            <a:ext cx="750093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1E293B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FastAPI</a:t>
            </a:r>
            <a:endParaRPr/>
          </a:p>
        </p:txBody>
      </p:sp>
      <p:sp>
        <p:nvSpPr>
          <p:cNvPr id="230" name="Google Shape;230;p20"/>
          <p:cNvSpPr txBox="1"/>
          <p:nvPr/>
        </p:nvSpPr>
        <p:spPr>
          <a:xfrm>
            <a:off x="3843337" y="4281487"/>
            <a:ext cx="1747837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25" u="none" cap="none" strike="noStrike">
                <a:solidFill>
                  <a:srgbClr val="64748B"/>
                </a:solidFill>
                <a:latin typeface="Inter"/>
                <a:ea typeface="Inter"/>
                <a:cs typeface="Inter"/>
                <a:sym typeface="Inter"/>
              </a:rPr>
              <a:t>High-Performance Backend API</a:t>
            </a:r>
            <a:endParaRPr/>
          </a:p>
        </p:txBody>
      </p:sp>
      <p:pic>
        <p:nvPicPr>
          <p:cNvPr descr="image.png" id="231" name="Google Shape;231;p2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188993" y="3148012"/>
            <a:ext cx="571500" cy="600075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20"/>
          <p:cNvSpPr txBox="1"/>
          <p:nvPr/>
        </p:nvSpPr>
        <p:spPr>
          <a:xfrm>
            <a:off x="6949678" y="3938587"/>
            <a:ext cx="1050131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1E293B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LangGraph</a:t>
            </a:r>
            <a:endParaRPr/>
          </a:p>
        </p:txBody>
      </p:sp>
      <p:sp>
        <p:nvSpPr>
          <p:cNvPr id="233" name="Google Shape;233;p20"/>
          <p:cNvSpPr txBox="1"/>
          <p:nvPr/>
        </p:nvSpPr>
        <p:spPr>
          <a:xfrm>
            <a:off x="6600825" y="4281487"/>
            <a:ext cx="1747837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25" u="none" cap="none" strike="noStrike">
                <a:solidFill>
                  <a:srgbClr val="64748B"/>
                </a:solidFill>
                <a:latin typeface="Inter"/>
                <a:ea typeface="Inter"/>
                <a:cs typeface="Inter"/>
                <a:sym typeface="Inter"/>
              </a:rPr>
              <a:t>Agent Orchestration Framework</a:t>
            </a:r>
            <a:endParaRPr/>
          </a:p>
        </p:txBody>
      </p:sp>
      <p:pic>
        <p:nvPicPr>
          <p:cNvPr descr="image.png" id="234" name="Google Shape;234;p2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946481" y="3148012"/>
            <a:ext cx="571500" cy="600075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20"/>
          <p:cNvSpPr txBox="1"/>
          <p:nvPr/>
        </p:nvSpPr>
        <p:spPr>
          <a:xfrm>
            <a:off x="9802177" y="3938587"/>
            <a:ext cx="860107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1E293B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Streamlit</a:t>
            </a:r>
            <a:endParaRPr/>
          </a:p>
        </p:txBody>
      </p:sp>
      <p:sp>
        <p:nvSpPr>
          <p:cNvPr id="236" name="Google Shape;236;p20"/>
          <p:cNvSpPr txBox="1"/>
          <p:nvPr/>
        </p:nvSpPr>
        <p:spPr>
          <a:xfrm>
            <a:off x="9358312" y="4281487"/>
            <a:ext cx="1747837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25" u="none" cap="none" strike="noStrike">
                <a:solidFill>
                  <a:srgbClr val="64748B"/>
                </a:solidFill>
                <a:latin typeface="Inter"/>
                <a:ea typeface="Inter"/>
                <a:cs typeface="Inter"/>
                <a:sym typeface="Inter"/>
              </a:rPr>
              <a:t>Rapid Frontend Development</a:t>
            </a:r>
            <a:endParaRPr/>
          </a:p>
        </p:txBody>
      </p:sp>
      <p:pic>
        <p:nvPicPr>
          <p:cNvPr descr="image.png" id="237" name="Google Shape;237;p2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826418" y="3290887"/>
            <a:ext cx="2667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238" name="Google Shape;238;p2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564856" y="3290887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239" name="Google Shape;239;p2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303293" y="3290887"/>
            <a:ext cx="3429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240" name="Google Shape;240;p20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0060781" y="3290887"/>
            <a:ext cx="342900" cy="30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245" name="Google Shape;245;p21"/>
          <p:cNvPicPr preferRelativeResize="0"/>
          <p:nvPr/>
        </p:nvPicPr>
        <p:blipFill rotWithShape="1">
          <a:blip r:embed="rId3">
            <a:alphaModFix/>
          </a:blip>
          <a:srcRect b="7595" l="0" r="0" t="0"/>
          <a:stretch/>
        </p:blipFill>
        <p:spPr>
          <a:xfrm>
            <a:off x="0" y="60925"/>
            <a:ext cx="12192000" cy="67970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246" name="Google Shape;246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1525" y="2385119"/>
            <a:ext cx="5038725" cy="3116460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21"/>
          <p:cNvSpPr txBox="1"/>
          <p:nvPr/>
        </p:nvSpPr>
        <p:spPr>
          <a:xfrm>
            <a:off x="771525" y="581025"/>
            <a:ext cx="11181397" cy="5048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150" u="none" cap="none" strike="noStrike">
                <a:solidFill>
                  <a:srgbClr val="0F766E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Responsible AI &amp; Ethics</a:t>
            </a:r>
            <a:endParaRPr/>
          </a:p>
        </p:txBody>
      </p:sp>
      <p:sp>
        <p:nvSpPr>
          <p:cNvPr id="248" name="Google Shape;248;p21"/>
          <p:cNvSpPr/>
          <p:nvPr/>
        </p:nvSpPr>
        <p:spPr>
          <a:xfrm>
            <a:off x="771525" y="1209675"/>
            <a:ext cx="10648950" cy="19050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" name="Google Shape;249;p21"/>
          <p:cNvSpPr txBox="1"/>
          <p:nvPr/>
        </p:nvSpPr>
        <p:spPr>
          <a:xfrm>
            <a:off x="1209675" y="3032819"/>
            <a:ext cx="4219575" cy="1706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995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2100" u="none" cap="none" strike="noStrike">
                <a:solidFill>
                  <a:srgbClr val="334155"/>
                </a:solidFill>
                <a:latin typeface="Merriweather"/>
                <a:ea typeface="Merriweather"/>
                <a:cs typeface="Merriweather"/>
                <a:sym typeface="Merriweather"/>
              </a:rPr>
              <a:t>"The system is designed to inform, not to dictate. We provide clarity on the 'why' behind every mapping."</a:t>
            </a:r>
            <a:endParaRPr/>
          </a:p>
        </p:txBody>
      </p:sp>
      <p:sp>
        <p:nvSpPr>
          <p:cNvPr id="250" name="Google Shape;250;p21"/>
          <p:cNvSpPr txBox="1"/>
          <p:nvPr/>
        </p:nvSpPr>
        <p:spPr>
          <a:xfrm>
            <a:off x="1209675" y="4930080"/>
            <a:ext cx="13716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F766E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— Design Principle</a:t>
            </a:r>
            <a:endParaRPr/>
          </a:p>
        </p:txBody>
      </p:sp>
      <p:sp>
        <p:nvSpPr>
          <p:cNvPr id="251" name="Google Shape;251;p21"/>
          <p:cNvSpPr txBox="1"/>
          <p:nvPr/>
        </p:nvSpPr>
        <p:spPr>
          <a:xfrm>
            <a:off x="6610350" y="2308919"/>
            <a:ext cx="4810125" cy="8609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50" u="none" cap="none" strike="noStrike">
                <a:solidFill>
                  <a:srgbClr val="0F172A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Deterministic Rankings:</a:t>
            </a:r>
            <a:r>
              <a:rPr b="0" i="0" lang="en-US" sz="1350" u="none" cap="none" strike="noStrik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 Career suggestions are based on hard logic, not probabilistic guesses, preventing bias in role selection.</a:t>
            </a:r>
            <a:endParaRPr/>
          </a:p>
        </p:txBody>
      </p:sp>
      <p:sp>
        <p:nvSpPr>
          <p:cNvPr id="252" name="Google Shape;252;p21"/>
          <p:cNvSpPr/>
          <p:nvPr/>
        </p:nvSpPr>
        <p:spPr>
          <a:xfrm>
            <a:off x="6381750" y="2308919"/>
            <a:ext cx="28575" cy="860970"/>
          </a:xfrm>
          <a:prstGeom prst="rect">
            <a:avLst/>
          </a:prstGeom>
          <a:solidFill>
            <a:srgbClr val="CBD5E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" name="Google Shape;253;p21"/>
          <p:cNvSpPr txBox="1"/>
          <p:nvPr/>
        </p:nvSpPr>
        <p:spPr>
          <a:xfrm>
            <a:off x="6610350" y="3398490"/>
            <a:ext cx="4810125" cy="8609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50" u="none" cap="none" strike="noStrike">
                <a:solidFill>
                  <a:srgbClr val="0F172A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Explanation-Only Generative AI:</a:t>
            </a:r>
            <a:r>
              <a:rPr b="0" i="0" lang="en-US" sz="1350" u="none" cap="none" strike="noStrik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 LLMs are restricted to explaining results, ensuring no "hallucinated" career paths are invented.</a:t>
            </a:r>
            <a:endParaRPr/>
          </a:p>
        </p:txBody>
      </p:sp>
      <p:sp>
        <p:nvSpPr>
          <p:cNvPr id="254" name="Google Shape;254;p21"/>
          <p:cNvSpPr/>
          <p:nvPr/>
        </p:nvSpPr>
        <p:spPr>
          <a:xfrm>
            <a:off x="6381750" y="3398490"/>
            <a:ext cx="28575" cy="860970"/>
          </a:xfrm>
          <a:prstGeom prst="rect">
            <a:avLst/>
          </a:prstGeom>
          <a:solidFill>
            <a:srgbClr val="CBD5E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" name="Google Shape;255;p21"/>
          <p:cNvSpPr txBox="1"/>
          <p:nvPr/>
        </p:nvSpPr>
        <p:spPr>
          <a:xfrm>
            <a:off x="6610350" y="4488060"/>
            <a:ext cx="4810125" cy="8609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50" u="none" cap="none" strike="noStrike">
                <a:solidFill>
                  <a:srgbClr val="0F172A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Transparency:</a:t>
            </a:r>
            <a:r>
              <a:rPr b="0" i="0" lang="en-US" sz="1350" u="none" cap="none" strike="noStrik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 Skill gaps are presented neutrally as areas for growth, not as personal shortcomings.</a:t>
            </a:r>
            <a:endParaRPr/>
          </a:p>
        </p:txBody>
      </p:sp>
      <p:sp>
        <p:nvSpPr>
          <p:cNvPr id="256" name="Google Shape;256;p21"/>
          <p:cNvSpPr/>
          <p:nvPr/>
        </p:nvSpPr>
        <p:spPr>
          <a:xfrm>
            <a:off x="6381750" y="4488060"/>
            <a:ext cx="28575" cy="860970"/>
          </a:xfrm>
          <a:prstGeom prst="rect">
            <a:avLst/>
          </a:prstGeom>
          <a:solidFill>
            <a:srgbClr val="CBD5E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